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12" r:id="rId2"/>
    <p:sldId id="273" r:id="rId3"/>
    <p:sldId id="258" r:id="rId4"/>
    <p:sldId id="259" r:id="rId5"/>
    <p:sldId id="261" r:id="rId6"/>
    <p:sldId id="281" r:id="rId7"/>
    <p:sldId id="282" r:id="rId8"/>
    <p:sldId id="267" r:id="rId9"/>
    <p:sldId id="268" r:id="rId10"/>
    <p:sldId id="270" r:id="rId11"/>
    <p:sldId id="272" r:id="rId12"/>
    <p:sldId id="294" r:id="rId13"/>
    <p:sldId id="293" r:id="rId14"/>
    <p:sldId id="296" r:id="rId15"/>
    <p:sldId id="308" r:id="rId16"/>
    <p:sldId id="314" r:id="rId17"/>
    <p:sldId id="303" r:id="rId18"/>
    <p:sldId id="284" r:id="rId19"/>
    <p:sldId id="304" r:id="rId20"/>
    <p:sldId id="307" r:id="rId21"/>
    <p:sldId id="264" r:id="rId22"/>
    <p:sldId id="283" r:id="rId23"/>
    <p:sldId id="266" r:id="rId24"/>
    <p:sldId id="265" r:id="rId25"/>
    <p:sldId id="313" r:id="rId26"/>
    <p:sldId id="274" r:id="rId27"/>
    <p:sldId id="292" r:id="rId28"/>
    <p:sldId id="309" r:id="rId29"/>
    <p:sldId id="310" r:id="rId30"/>
    <p:sldId id="311" r:id="rId31"/>
    <p:sldId id="286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08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58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21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03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63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49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24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16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5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3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8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8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8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32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28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61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9C96-8DD3-46AF-8596-84AC036A1B21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D2E3A0-4F5C-41AD-AF67-92A14A3C2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oberto.luciani@regione.marche.i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7" y="4906854"/>
            <a:ext cx="1602463" cy="68676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80658" y="2777722"/>
            <a:ext cx="9053465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ctr">
              <a:spcAft>
                <a:spcPts val="0"/>
              </a:spcAft>
            </a:pP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 sociale per la longevità:</a:t>
            </a:r>
          </a:p>
          <a:p>
            <a:pPr algn="ctr">
              <a:spcAft>
                <a:spcPts val="0"/>
              </a:spcAft>
            </a:pP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L’esperienza della Regione Marche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6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Roberto Luciani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Dirigente del settore </a:t>
            </a:r>
            <a:r>
              <a:rPr lang="it-IT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Agroambiente</a:t>
            </a:r>
            <a:endParaRPr lang="it-IT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it-IT" sz="1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it-IT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29 novembre 2023</a:t>
            </a:r>
          </a:p>
          <a:p>
            <a:pPr algn="ctr">
              <a:spcAft>
                <a:spcPts val="0"/>
              </a:spcAft>
            </a:pP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Palazzo della Sapienza</a:t>
            </a:r>
          </a:p>
          <a:p>
            <a:pPr algn="ctr">
              <a:spcAft>
                <a:spcPts val="0"/>
              </a:spcAft>
            </a:pP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7549F18-C99A-4D3D-92A4-243D3D681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34124" cy="26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8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877302"/>
            <a:ext cx="7759505" cy="51431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378045" y="184804"/>
            <a:ext cx="6943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ORTO SOCIALE IN CARCERE</a:t>
            </a:r>
            <a:endParaRPr lang="it-IT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378045" y="184804"/>
            <a:ext cx="6943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ORTO SOCIALE IN CARCERE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5" y="1016076"/>
            <a:ext cx="7467578" cy="49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87F1AD-AA45-4B1B-A037-621DD1E16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96" y="831273"/>
            <a:ext cx="6722534" cy="53810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EB1E03E-4376-49CB-A9FA-F56A97367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93926CE-C4E2-4328-BB0F-B7D68C2D5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1" y="426549"/>
            <a:ext cx="6159701" cy="600490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9453CFB-2DC6-44B3-9327-8E8CFDB46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0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23F1AE8-22C0-4FB2-83E7-8E409AC6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90" y="976012"/>
            <a:ext cx="6541300" cy="49059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D690713-CB88-4151-A473-07B070D41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D690713-CB88-4151-A473-07B070D41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719EB15-4A82-48E2-9CB2-B10980CA0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97" y="346432"/>
            <a:ext cx="6616243" cy="61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1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D690713-CB88-4151-A473-07B070D41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1524288-AA4C-44BD-8AB6-66A45CA66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37" y="-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8D0232A-E042-4A2D-A28D-203262B56A80}"/>
              </a:ext>
            </a:extLst>
          </p:cNvPr>
          <p:cNvSpPr/>
          <p:nvPr/>
        </p:nvSpPr>
        <p:spPr>
          <a:xfrm>
            <a:off x="668831" y="245413"/>
            <a:ext cx="8844574" cy="141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2539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PROGETTO SPERIMENTALE </a:t>
            </a:r>
            <a:r>
              <a:rPr lang="it-IT" sz="2539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AUTISMO</a:t>
            </a:r>
          </a:p>
          <a:p>
            <a:pPr algn="ctr">
              <a:lnSpc>
                <a:spcPct val="115000"/>
              </a:lnSpc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Iniziative di inclusione socio-lavorativa IN AMBITO RURALE di soggetti affetti da Disturbo dello Spettro dell’Autismo (ASD)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A82071-B394-440E-8CBC-AFCFB9EA0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453DE07-11DA-476F-B6C5-F5EF77DF0DF2}"/>
              </a:ext>
            </a:extLst>
          </p:cNvPr>
          <p:cNvSpPr/>
          <p:nvPr/>
        </p:nvSpPr>
        <p:spPr>
          <a:xfrm>
            <a:off x="6196821" y="1987696"/>
            <a:ext cx="3533867" cy="421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TAVOLO TECNICO – SCIENTIFICO</a:t>
            </a:r>
          </a:p>
          <a:p>
            <a:pPr>
              <a:lnSpc>
                <a:spcPct val="115000"/>
              </a:lnSpc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(Regione – CRAA – Università)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FORMAZIONE (AMAP)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ATTUAZIONE (Aziende)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COORDINAMENTO e MONITORAGGIO (Regione)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VALUTAZIONE (CRISS)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MODELLO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109B8D-AEEA-4B32-A617-4C8A735ECECC}"/>
              </a:ext>
            </a:extLst>
          </p:cNvPr>
          <p:cNvSpPr/>
          <p:nvPr/>
        </p:nvSpPr>
        <p:spPr>
          <a:xfrm>
            <a:off x="560189" y="1811273"/>
            <a:ext cx="52611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N. 8 aziende agricole in tutte le province delle Marche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Strutture regionali competenti in materia di: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multifunzionalità aziendale, con il supporto di AMAP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servizi sociali, con la diretta partecipazione degli 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Centro Regionale Autismo Adulti – CRAA</a:t>
            </a:r>
          </a:p>
          <a:p>
            <a:pPr lvl="1"/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anche attraverso le strutture territoriali </a:t>
            </a:r>
          </a:p>
          <a:p>
            <a:pPr lvl="1"/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UMEA - Unità Multidisciplinare Età Adulta</a:t>
            </a:r>
          </a:p>
          <a:p>
            <a:pPr lvl="1"/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UMEE - Unità Multidisciplinare Età Evolutiva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Università Politecnica delle Marche</a:t>
            </a:r>
          </a:p>
          <a:p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con il supporto del CRISS </a:t>
            </a:r>
            <a:r>
              <a:rPr lang="it-IT" sz="11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(Centro di Ricerca e servizio</a:t>
            </a:r>
          </a:p>
          <a:p>
            <a:r>
              <a:rPr lang="it-IT" sz="11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sull’Integrazione Socio-Sanitaria)</a:t>
            </a:r>
          </a:p>
        </p:txBody>
      </p:sp>
    </p:spTree>
    <p:extLst>
      <p:ext uri="{BB962C8B-B14F-4D97-AF65-F5344CB8AC3E}">
        <p14:creationId xmlns:p14="http://schemas.microsoft.com/office/powerpoint/2010/main" val="300119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5781C4E5-64C7-45FF-80B9-734C0EB3B10C" descr="E18F8ADA-A9BA-4A72-B5A9-ADF81221CCF3">
            <a:extLst>
              <a:ext uri="{FF2B5EF4-FFF2-40B4-BE49-F238E27FC236}">
                <a16:creationId xmlns:a16="http://schemas.microsoft.com/office/drawing/2014/main" id="{895FA3C8-C700-4DF9-BE51-923FD24A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44" y="352262"/>
            <a:ext cx="4387616" cy="585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6B0F9CB-0683-41CD-92C7-2AF4B091A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87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DC79AEC8-1970-4020-9DE6-C487F10EA9F4" descr="F2236D32-94E2-43C5-B577-7760899DFBA0">
            <a:extLst>
              <a:ext uri="{FF2B5EF4-FFF2-40B4-BE49-F238E27FC236}">
                <a16:creationId xmlns:a16="http://schemas.microsoft.com/office/drawing/2014/main" id="{99AE547F-2552-414F-A1A4-3F9807A5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8851" y="1161753"/>
            <a:ext cx="5968923" cy="447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E60E187-1FF8-45DA-AA63-81C064869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54182" y="999990"/>
            <a:ext cx="958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Legge regionale 14 novembre 2011, n. 21. "Disposizioni regionali in materia di multifunzionalità dell'azienda agricola e diversificazione in agricoltura"</a:t>
            </a:r>
          </a:p>
        </p:txBody>
      </p:sp>
      <p:sp>
        <p:nvSpPr>
          <p:cNvPr id="8" name="Rettangolo 7"/>
          <p:cNvSpPr/>
          <p:nvPr/>
        </p:nvSpPr>
        <p:spPr>
          <a:xfrm>
            <a:off x="554182" y="2159069"/>
            <a:ext cx="8986250" cy="4214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L’articolo 2 della legge elenca espressamente le attività che rientrano nel concetto di multifunzionalità: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agriturismo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 sociale</a:t>
            </a:r>
            <a:endParaRPr lang="it-IT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vendita diretta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trasformazione o manipolazione di prodotti agricoli aziendali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produzione di energia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b="1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contoterzismo</a:t>
            </a:r>
            <a:endParaRPr lang="it-IT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attività funzionali alla sistemazione e alla manutenzione del territorio, alla salvaguardia del paesaggio agrario e forestale, alla cura e al mantenimento dell’assetto idrogeologico;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trasformazione di prodotti agricoli per conto terzi.</a:t>
            </a:r>
          </a:p>
        </p:txBody>
      </p:sp>
    </p:spTree>
    <p:extLst>
      <p:ext uri="{BB962C8B-B14F-4D97-AF65-F5344CB8AC3E}">
        <p14:creationId xmlns:p14="http://schemas.microsoft.com/office/powerpoint/2010/main" val="215230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F1B3472C-A2F0-42E5-8E3E-6204B438089B" descr="99627954-2D40-4132-A5F7-A1B481E1CC27">
            <a:extLst>
              <a:ext uri="{FF2B5EF4-FFF2-40B4-BE49-F238E27FC236}">
                <a16:creationId xmlns:a16="http://schemas.microsoft.com/office/drawing/2014/main" id="{6A850B8E-6FC0-4795-84FE-4A56762F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98" y="622014"/>
            <a:ext cx="5613971" cy="56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EDCC9E7-FA42-4C14-9634-A93D964F8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7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53359" y="831273"/>
            <a:ext cx="9083336" cy="5376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LONGEVITÀ ATTIVA IN AMBITO RURALE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ORTICOLTURA E ATTIVITA’ AZIENDALI </a:t>
            </a:r>
          </a:p>
          <a:p>
            <a:pPr algn="just">
              <a:lnSpc>
                <a:spcPct val="115000"/>
              </a:lnSpc>
            </a:pPr>
            <a:endParaRPr lang="it-IT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</a:t>
            </a:r>
          </a:p>
          <a:p>
            <a:pPr algn="just">
              <a:lnSpc>
                <a:spcPct val="115000"/>
              </a:lnSpc>
            </a:pPr>
            <a:endParaRPr lang="it-IT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OSTEOPATIA, NATUROPATIA, FISIOTERAPIA POSTURALE, NUTRIZIONE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BENESSERE PSICO–FISICO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DGR 336 del 18/04/2016: Modello del laboratorio di longevità attiva in ambito rurale della Regione Marche</a:t>
            </a:r>
          </a:p>
        </p:txBody>
      </p:sp>
    </p:spTree>
    <p:extLst>
      <p:ext uri="{BB962C8B-B14F-4D97-AF65-F5344CB8AC3E}">
        <p14:creationId xmlns:p14="http://schemas.microsoft.com/office/powerpoint/2010/main" val="91130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133600" y="86316"/>
            <a:ext cx="714894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LONGEVITÀ ATTIVA IN AMBITO RURALE</a:t>
            </a:r>
          </a:p>
        </p:txBody>
      </p:sp>
      <p:pic>
        <p:nvPicPr>
          <p:cNvPr id="5" name="Immagine 4" descr="C:\Users\roberto_luciani.REGIONEMARCHE\AppData\Local\Microsoft\Windows\Temporary Internet Files\Content.Outlook\7B7TZ84H\Le nonne preparano il terreno per la semin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7" y="831273"/>
            <a:ext cx="7105941" cy="5412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687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133600" y="86316"/>
            <a:ext cx="714894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LONGEVITÀ ATTIVA IN AMBITO RURALE</a:t>
            </a: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0" y="1181510"/>
            <a:ext cx="8855395" cy="47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5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133600" y="86316"/>
            <a:ext cx="714894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LONGEVITÀ ATTIVA IN AMBITO RURALE</a:t>
            </a:r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6" y="831273"/>
            <a:ext cx="7781023" cy="54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33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37853" y="86316"/>
            <a:ext cx="761396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LONGEVITÀ - Nuova esperienza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9F0B972-80E8-4ECE-921F-94DF27C9F1E8}"/>
              </a:ext>
            </a:extLst>
          </p:cNvPr>
          <p:cNvSpPr/>
          <p:nvPr/>
        </p:nvSpPr>
        <p:spPr>
          <a:xfrm>
            <a:off x="851025" y="1160300"/>
            <a:ext cx="92707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Decreto n. 312 del 24/11/2023 è stato approvato il bando “</a:t>
            </a:r>
            <a:r>
              <a:rPr lang="it-IT" b="1" dirty="0" smtClean="0">
                <a:solidFill>
                  <a:srgbClr val="222222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ORTINCONTRO </a:t>
            </a:r>
            <a:r>
              <a:rPr lang="it-IT" b="1" dirty="0">
                <a:solidFill>
                  <a:srgbClr val="222222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Longevità</a:t>
            </a:r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endParaRPr lang="it-IT" dirty="0">
              <a:solidFill>
                <a:srgbClr val="222222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sensi della</a:t>
            </a:r>
          </a:p>
          <a:p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Legge Regionale n. 21/2011 Capo II AGRICOLTURA SOCIALE</a:t>
            </a:r>
          </a:p>
          <a:p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Legge Regionale n. 1/2019 “Promozione dell’invecchiamento attivo”</a:t>
            </a:r>
          </a:p>
          <a:p>
            <a:endParaRPr lang="it-IT" dirty="0">
              <a:solidFill>
                <a:srgbClr val="222222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sulla base dei criteri approvati con DGR n. 1734 del 20 novembre 2023</a:t>
            </a:r>
          </a:p>
          <a:p>
            <a:endParaRPr lang="it-IT" dirty="0">
              <a:solidFill>
                <a:srgbClr val="222222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it-IT" b="1" i="1" dirty="0">
                <a:solidFill>
                  <a:srgbClr val="FF0000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Best practice </a:t>
            </a:r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di collaborazione </a:t>
            </a:r>
            <a:r>
              <a:rPr lang="it-IT" dirty="0" err="1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interstruttura</a:t>
            </a:r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Direzione Agricoltura e Sviluppo rurale – Settore </a:t>
            </a:r>
            <a:r>
              <a:rPr lang="it-IT" dirty="0" err="1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Agroambiente</a:t>
            </a:r>
            <a:endParaRPr lang="it-IT" dirty="0">
              <a:solidFill>
                <a:srgbClr val="222222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Direzione Politiche Sociali – Settore Contrasto al disagio</a:t>
            </a:r>
          </a:p>
          <a:p>
            <a:endParaRPr lang="it-IT" dirty="0">
              <a:solidFill>
                <a:srgbClr val="222222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Soggetti coinvolti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Anziani e relative famiglie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Comuni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Ambiti Sociali Territoriali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Aziende Agricole</a:t>
            </a:r>
          </a:p>
        </p:txBody>
      </p:sp>
    </p:spTree>
    <p:extLst>
      <p:ext uri="{BB962C8B-B14F-4D97-AF65-F5344CB8AC3E}">
        <p14:creationId xmlns:p14="http://schemas.microsoft.com/office/powerpoint/2010/main" val="2418868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" y="0"/>
            <a:ext cx="12121161" cy="11083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04801" y="1353404"/>
            <a:ext cx="956201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SOSTEGNO ALL’AGRICOLTURA SOCIALE NEL PSR MARCHE 2014/2022</a:t>
            </a:r>
          </a:p>
          <a:p>
            <a:pPr>
              <a:spcAft>
                <a:spcPts val="0"/>
              </a:spcAft>
            </a:pPr>
            <a:endParaRPr lang="it-IT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20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 di Agricoltura Sociale</a:t>
            </a: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Agrinido</a:t>
            </a: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Longevità attiva) sono sostenuti dal PSR </a:t>
            </a:r>
            <a:r>
              <a:rPr lang="it-IT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dal CSR Marche</a:t>
            </a:r>
            <a:r>
              <a:rPr lang="it-IT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finanziabile l’adeguamento ai modelli</a:t>
            </a: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it-IT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L’esplorazione di nuovi modelli con:</a:t>
            </a:r>
            <a:endParaRPr lang="it-IT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PSR Sottomisura </a:t>
            </a: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16.1 – Innovazione. Sono stati approvati: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2018 il Gruppo Operativo Agricoltura Sociale Marche</a:t>
            </a:r>
            <a:endParaRPr lang="it-IT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2022 il Gruppo Operativo Silver Agri Age</a:t>
            </a:r>
            <a:endParaRPr lang="it-IT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Sottomisura 16.9 – Cooperazione. Promuove la realizzazione di progetti finalizzati alla fornitura di servizi alla comunità, con un’attenzione particolare ai soggetti fragili.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Costituzione di forme associate per la realizzazione di attività di agricoltura sociale</a:t>
            </a: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79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41836" y="1637031"/>
            <a:ext cx="9616975" cy="25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L’impresa agricola ambiente naturale della longevità attiva</a:t>
            </a:r>
          </a:p>
        </p:txBody>
      </p:sp>
    </p:spTree>
    <p:extLst>
      <p:ext uri="{BB962C8B-B14F-4D97-AF65-F5344CB8AC3E}">
        <p14:creationId xmlns:p14="http://schemas.microsoft.com/office/powerpoint/2010/main" val="3327944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32371" y="641151"/>
            <a:ext cx="921862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</a:p>
          <a:p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promuovere percorsi di sostegno al benessere fisico nell’ambiente naturale dell’impresa agricola;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sostenere l’adozione di stili di vita sani con una particolare attenzione all’educazione alimentare attraverso la partecipazione all’ottenimento degli alimenti;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attivare “laboratori per la mente” a contatto con la natura, finalizzati al mantenimento delle capacità cognitive;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costituire una rete amicale stabile tra i partecipanti, favorendo le occasioni di socializzazione;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favorire lo scambio attivo tra le generazioni;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realizzare interventi di animazione sociale come stimolo alla partecipazione alla vita di comunità.</a:t>
            </a:r>
          </a:p>
        </p:txBody>
      </p:sp>
    </p:spTree>
    <p:extLst>
      <p:ext uri="{BB962C8B-B14F-4D97-AF65-F5344CB8AC3E}">
        <p14:creationId xmlns:p14="http://schemas.microsoft.com/office/powerpoint/2010/main" val="224265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41836" y="831273"/>
            <a:ext cx="92638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Impresa agricola “ambiente naturale” per la longevità attiva</a:t>
            </a:r>
          </a:p>
          <a:p>
            <a:pPr lvl="0"/>
            <a:endParaRPr lang="it-IT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it-IT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perfetta armonia con i suoi cicli biologici;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all’aria aperta;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disponibilità di ampi spazi;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aspetti culturali;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mansioni ed attività.</a:t>
            </a:r>
          </a:p>
        </p:txBody>
      </p:sp>
    </p:spTree>
    <p:extLst>
      <p:ext uri="{BB962C8B-B14F-4D97-AF65-F5344CB8AC3E}">
        <p14:creationId xmlns:p14="http://schemas.microsoft.com/office/powerpoint/2010/main" val="46534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969819" y="694706"/>
            <a:ext cx="8706278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ESPERIENZE PILOTA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AGRINIDO </a:t>
            </a: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QUALITÀ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ORTINCONTRO		ORTO SOCIALE IN CARCERE</a:t>
            </a:r>
            <a:endParaRPr lang="it-IT" sz="2000" b="1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PROGETTO </a:t>
            </a: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AUTISMO - Iniziative di inclusione socio-lavorativa IN AMBITO RURALE di soggetti affetti da Disturbo dello Spettro dell’Autismo (ASD)</a:t>
            </a:r>
          </a:p>
          <a:p>
            <a:pPr marL="3429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LONGEVITÀ ATTIVA IN AMBITO RURALE</a:t>
            </a:r>
          </a:p>
          <a:p>
            <a:pPr marL="3429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2000" b="1" dirty="0" smtClean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2000" b="1" dirty="0" smtClean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15000"/>
              </a:lnSpc>
            </a:pPr>
            <a:r>
              <a:rPr lang="it-IT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Caratteristica comune: il rigore scientifico</a:t>
            </a:r>
            <a:endParaRPr lang="it-IT" sz="2000" b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32926337-DE2D-4452-8F29-F28B95048497}"/>
              </a:ext>
            </a:extLst>
          </p:cNvPr>
          <p:cNvSpPr/>
          <p:nvPr/>
        </p:nvSpPr>
        <p:spPr>
          <a:xfrm>
            <a:off x="3177765" y="2428219"/>
            <a:ext cx="1385181" cy="237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41836" y="831273"/>
            <a:ext cx="92638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RICONOSCIMENTO LONGEVITÀ ATTIVA IN AMBITO RURALE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inserire nell’atto normativo di riferimento il modello di longevità attiva in ambito rurale della Regione Marche;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 la possibilità alle imprese agricole di essere autorizzate e, di conseguenza, accreditate per l’erogazione di tali servizi, particolarmente stimolanti per la popolazione anziana;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 la possibilità alle imprese agricole accreditate di percepire sussidi o aiuti dai normali canali degli Enti competenti;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Inserire l’agricoltura sociale nel BUDGET DI SALUTE </a:t>
            </a:r>
          </a:p>
        </p:txBody>
      </p:sp>
    </p:spTree>
    <p:extLst>
      <p:ext uri="{BB962C8B-B14F-4D97-AF65-F5344CB8AC3E}">
        <p14:creationId xmlns:p14="http://schemas.microsoft.com/office/powerpoint/2010/main" val="2035261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7060" y="2409303"/>
            <a:ext cx="95054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</a:p>
          <a:p>
            <a:pPr algn="ctr"/>
            <a:endParaRPr lang="it-IT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roberto.luciani@regione.marche.it</a:t>
            </a:r>
            <a:endParaRPr lang="it-IT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DAEA48-3F75-4256-8AA1-87AB68530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45128" y="937877"/>
            <a:ext cx="10099964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AGRINIDO DI QUALITÀ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8" y="937876"/>
            <a:ext cx="8559440" cy="55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923310" y="86316"/>
            <a:ext cx="58050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AGRINIDO DI QUALITÀ</a:t>
            </a:r>
          </a:p>
        </p:txBody>
      </p:sp>
      <p:pic>
        <p:nvPicPr>
          <p:cNvPr id="5" name="Segnaposto contenuto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5" y="985843"/>
            <a:ext cx="9322972" cy="49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0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923310" y="86316"/>
            <a:ext cx="58050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AGRINIDO DI QUALITÀ</a:t>
            </a:r>
          </a:p>
        </p:txBody>
      </p:sp>
      <p:pic>
        <p:nvPicPr>
          <p:cNvPr id="7" name="Immagine 6" descr="C:\Users\roberto_luciani.REGIONEMARCHE\AppData\Local\Microsoft\Windows\Temporary Internet Files\Content.Word\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7" y="831273"/>
            <a:ext cx="7347163" cy="5258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51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923310" y="86316"/>
            <a:ext cx="58050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AGRINIDO DI QUALITÀ</a:t>
            </a:r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7" y="744958"/>
            <a:ext cx="6647014" cy="57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5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9" y="831273"/>
            <a:ext cx="7924799" cy="60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39636" cy="8312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74" y="200891"/>
            <a:ext cx="4860090" cy="64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9056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808</TotalTime>
  <Words>730</Words>
  <Application>Microsoft Office PowerPoint</Application>
  <PresentationFormat>Widescreen</PresentationFormat>
  <Paragraphs>157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Trebuchet MS</vt:lpstr>
      <vt:lpstr>Verdana</vt:lpstr>
      <vt:lpstr>Wingdings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Luciani Roberto</cp:lastModifiedBy>
  <cp:revision>64</cp:revision>
  <dcterms:created xsi:type="dcterms:W3CDTF">2019-05-05T14:55:18Z</dcterms:created>
  <dcterms:modified xsi:type="dcterms:W3CDTF">2023-11-29T08:01:30Z</dcterms:modified>
</cp:coreProperties>
</file>